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8" r:id="rId2"/>
    <p:sldId id="257" r:id="rId3"/>
    <p:sldId id="259" r:id="rId4"/>
    <p:sldId id="260" r:id="rId5"/>
    <p:sldId id="261" r:id="rId6"/>
    <p:sldId id="262" r:id="rId7"/>
    <p:sldId id="263" r:id="rId8"/>
    <p:sldId id="264" r:id="rId9"/>
    <p:sldId id="265" r:id="rId10"/>
    <p:sldId id="267" r:id="rId11"/>
    <p:sldId id="268" r:id="rId12"/>
    <p:sldId id="266" r:id="rId13"/>
    <p:sldId id="269" r:id="rId14"/>
    <p:sldId id="271" r:id="rId15"/>
    <p:sldId id="272" r:id="rId16"/>
    <p:sldId id="273" r:id="rId17"/>
    <p:sldId id="275" r:id="rId18"/>
    <p:sldId id="276" r:id="rId19"/>
    <p:sldId id="278" r:id="rId20"/>
    <p:sldId id="279" r:id="rId21"/>
    <p:sldId id="277" r:id="rId22"/>
    <p:sldId id="280" r:id="rId23"/>
    <p:sldId id="281"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3C369A-357A-47B4-843D-5859CAA42ADF}" type="datetimeFigureOut">
              <a:rPr lang="en-US" smtClean="0"/>
              <a:t>12/15/2019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481208-D707-4C9B-8F92-0C3DEC59BE57}" type="slidenum">
              <a:rPr lang="en-US" smtClean="0"/>
              <a:t>‹#›</a:t>
            </a:fld>
            <a:endParaRPr lang="en-US"/>
          </a:p>
        </p:txBody>
      </p:sp>
    </p:spTree>
    <p:extLst>
      <p:ext uri="{BB962C8B-B14F-4D97-AF65-F5344CB8AC3E}">
        <p14:creationId xmlns:p14="http://schemas.microsoft.com/office/powerpoint/2010/main" val="106116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481208-D707-4C9B-8F92-0C3DEC59BE57}" type="slidenum">
              <a:rPr lang="en-US" smtClean="0"/>
              <a:t>8</a:t>
            </a:fld>
            <a:endParaRPr lang="en-US"/>
          </a:p>
        </p:txBody>
      </p:sp>
    </p:spTree>
    <p:extLst>
      <p:ext uri="{BB962C8B-B14F-4D97-AF65-F5344CB8AC3E}">
        <p14:creationId xmlns:p14="http://schemas.microsoft.com/office/powerpoint/2010/main" val="3353761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10</a:t>
            </a:fld>
            <a:endParaRPr lang="en-US" smtClean="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14</a:t>
            </a:fld>
            <a:endParaRPr lang="en-US"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19</a:t>
            </a:fld>
            <a:endParaRPr lang="en-U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12/15/2019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673913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12/15/2019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068613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630DF1-D3EB-4C34-8D72-5FE8E2E19A96}" type="datetimeFigureOut">
              <a:rPr lang="en-US" smtClean="0"/>
              <a:t>12/15/2019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603139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3630DF1-D3EB-4C34-8D72-5FE8E2E19A96}" type="datetimeFigureOut">
              <a:rPr lang="en-US" smtClean="0"/>
              <a:t>12/15/2019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54980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3630DF1-D3EB-4C34-8D72-5FE8E2E19A96}" type="datetimeFigureOut">
              <a:rPr lang="en-US" smtClean="0"/>
              <a:t>12/15/2019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951543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3630DF1-D3EB-4C34-8D72-5FE8E2E19A96}" type="datetimeFigureOut">
              <a:rPr lang="en-US" smtClean="0"/>
              <a:t>12/15/2019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4048174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30DF1-D3EB-4C34-8D72-5FE8E2E19A96}" type="datetimeFigureOut">
              <a:rPr lang="en-US" smtClean="0"/>
              <a:t>12/15/2019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472270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12/15/2019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526192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12/15/2019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419508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12/15/2019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41422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12/15/2019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09578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30DF1-D3EB-4C34-8D72-5FE8E2E19A96}" type="datetimeFigureOut">
              <a:rPr lang="en-US" smtClean="0"/>
              <a:t>12/15/2019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346C9D-ABA8-4659-B380-C3A9892FFCAF}" type="slidenum">
              <a:rPr lang="en-US" smtClean="0"/>
              <a:t>‹#›</a:t>
            </a:fld>
            <a:endParaRPr lang="en-US"/>
          </a:p>
        </p:txBody>
      </p:sp>
    </p:spTree>
    <p:extLst>
      <p:ext uri="{BB962C8B-B14F-4D97-AF65-F5344CB8AC3E}">
        <p14:creationId xmlns:p14="http://schemas.microsoft.com/office/powerpoint/2010/main" val="311481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file:///G:\Phim%20anh\Gypsy%20tunes.WAV"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ypsy tunes.WAV">
            <a:hlinkClick r:id="" action="ppaction://media"/>
          </p:cNvPr>
          <p:cNvPicPr>
            <a:picLocks noRot="1" noChangeAspect="1" noChangeArrowheads="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ctrTitle"/>
          </p:nvPr>
        </p:nvSpPr>
        <p:spPr/>
        <p:txBody>
          <a:bodyPr/>
          <a:lstStyle/>
          <a:p>
            <a:endParaRPr lang="en-US" smtClean="0"/>
          </a:p>
        </p:txBody>
      </p:sp>
      <p:sp>
        <p:nvSpPr>
          <p:cNvPr id="41988" name="Rectangle 4"/>
          <p:cNvSpPr>
            <a:spLocks noGrp="1" noChangeArrowheads="1"/>
          </p:cNvSpPr>
          <p:nvPr>
            <p:ph type="subTitle" idx="1"/>
          </p:nvPr>
        </p:nvSpPr>
        <p:spPr/>
        <p:txBody>
          <a:bodyPr/>
          <a:lstStyle/>
          <a:p>
            <a:pPr>
              <a:buFont typeface="Arial" pitchFamily="34" charset="0"/>
              <a:buNone/>
              <a:defRPr/>
            </a:pPr>
            <a:endParaRPr lang="en-US"/>
          </a:p>
        </p:txBody>
      </p:sp>
      <p:pic>
        <p:nvPicPr>
          <p:cNvPr id="5125" name="Picture 5" descr="blue_green_yellow_t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outerShdw dist="107763" dir="2700000" algn="ctr" rotWithShape="0">
              <a:srgbClr val="4D4D4D">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381000" y="3037582"/>
            <a:ext cx="8458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ctr"/>
            <a:r>
              <a:rPr lang="en-US" sz="3200" b="1" smtClean="0">
                <a:solidFill>
                  <a:schemeClr val="bg1"/>
                </a:solidFill>
                <a:latin typeface="Times New Roman" pitchFamily="18" charset="0"/>
                <a:cs typeface="Times New Roman" pitchFamily="18" charset="0"/>
              </a:rPr>
              <a:t>ĐẶC TRƯNG VÀ PHƯƠNG HƯỚNG XÂY DỰNG CHỦ NGHĨA XÃ HỘI Ở VIỆT NAM</a:t>
            </a:r>
            <a:endParaRPr lang="en-US" sz="3200" b="1">
              <a:solidFill>
                <a:schemeClr val="bg1"/>
              </a:solidFill>
              <a:latin typeface="Times New Roman" pitchFamily="18" charset="0"/>
              <a:cs typeface="Times New Roman" pitchFamily="18" charset="0"/>
            </a:endParaRPr>
          </a:p>
        </p:txBody>
      </p:sp>
      <p:sp>
        <p:nvSpPr>
          <p:cNvPr id="5127" name="Text Box 7"/>
          <p:cNvSpPr txBox="1">
            <a:spLocks noChangeArrowheads="1"/>
          </p:cNvSpPr>
          <p:nvPr/>
        </p:nvSpPr>
        <p:spPr bwMode="auto">
          <a:xfrm>
            <a:off x="685800" y="1981200"/>
            <a:ext cx="144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3200" b="1" u="sng">
                <a:solidFill>
                  <a:srgbClr val="FFFF00"/>
                </a:solidFill>
              </a:rPr>
              <a:t>Bài </a:t>
            </a:r>
            <a:r>
              <a:rPr lang="en-US" sz="3200" b="1" u="sng" smtClean="0">
                <a:solidFill>
                  <a:srgbClr val="FFFF00"/>
                </a:solidFill>
              </a:rPr>
              <a:t>4</a:t>
            </a:r>
            <a:endParaRPr lang="en-US" sz="3200" b="1" u="sng">
              <a:solidFill>
                <a:srgbClr val="FFFF00"/>
              </a:solidFill>
            </a:endParaRPr>
          </a:p>
        </p:txBody>
      </p:sp>
    </p:spTree>
    <p:extLst>
      <p:ext uri="{BB962C8B-B14F-4D97-AF65-F5344CB8AC3E}">
        <p14:creationId xmlns:p14="http://schemas.microsoft.com/office/powerpoint/2010/main" val="3874760801"/>
      </p:ext>
    </p:extLst>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4198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3200" b="1" i="1">
                <a:solidFill>
                  <a:srgbClr val="FF0000"/>
                </a:solidFill>
                <a:latin typeface="Times New Roman" pitchFamily="18" charset="0"/>
                <a:cs typeface="Times New Roman" pitchFamily="18" charset="0"/>
              </a:rPr>
              <a:t>1. Đặc trưng của chủ nghĩa xã hội ở Việt Nam </a:t>
            </a:r>
            <a:endParaRPr lang="en-US" sz="3200" b="1">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525963"/>
          </a:xfrm>
        </p:spPr>
        <p:txBody>
          <a:bodyPr/>
          <a:lstStyle/>
          <a:p>
            <a:pPr>
              <a:buFontTx/>
              <a:buChar char="-"/>
            </a:pPr>
            <a:r>
              <a:rPr lang="en-US" sz="2400" i="1" smtClean="0">
                <a:solidFill>
                  <a:srgbClr val="0070C0"/>
                </a:solidFill>
                <a:latin typeface="Times New Roman" pitchFamily="18" charset="0"/>
                <a:cs typeface="Times New Roman" pitchFamily="18" charset="0"/>
              </a:rPr>
              <a:t>Theo quan điểm của chủ nghĩa  Mác – Lênin</a:t>
            </a:r>
          </a:p>
          <a:p>
            <a:pPr marL="0" indent="0">
              <a:buNone/>
            </a:pPr>
            <a:r>
              <a:rPr lang="en-US" sz="2400" smtClean="0">
                <a:latin typeface="Times New Roman" pitchFamily="18" charset="0"/>
                <a:cs typeface="Times New Roman" pitchFamily="18" charset="0"/>
              </a:rPr>
              <a:t>+ </a:t>
            </a:r>
            <a:r>
              <a:rPr lang="pt-BR" sz="2400" smtClean="0">
                <a:latin typeface="Times New Roman" pitchFamily="18" charset="0"/>
                <a:cs typeface="Times New Roman" pitchFamily="18" charset="0"/>
              </a:rPr>
              <a:t>Là xã hội dân chủ, Nhà nước có tính nhân dân rộng rãi, tính dân tộc sâu sắc. </a:t>
            </a:r>
            <a:endParaRPr lang="en-US" sz="2400" smtClean="0">
              <a:latin typeface="Times New Roman" pitchFamily="18" charset="0"/>
              <a:cs typeface="Times New Roman" pitchFamily="18" charset="0"/>
            </a:endParaRPr>
          </a:p>
          <a:p>
            <a:pPr marL="0" indent="0">
              <a:buNone/>
            </a:pPr>
            <a:r>
              <a:rPr lang="en-US" sz="2400" smtClean="0">
                <a:latin typeface="Times New Roman" pitchFamily="18" charset="0"/>
                <a:cs typeface="Times New Roman" pitchFamily="18" charset="0"/>
              </a:rPr>
              <a:t>+ </a:t>
            </a:r>
            <a:r>
              <a:rPr lang="pt-BR" sz="2400" smtClean="0">
                <a:latin typeface="Times New Roman" pitchFamily="18" charset="0"/>
                <a:cs typeface="Times New Roman" pitchFamily="18" charset="0"/>
              </a:rPr>
              <a:t>Có chế độ công hữu về tư liệu sản xuất; không còn chế độ người bóc lột người</a:t>
            </a:r>
          </a:p>
          <a:p>
            <a:pPr marL="0" indent="0">
              <a:buNone/>
            </a:pPr>
            <a:r>
              <a:rPr lang="pt-BR" sz="2400" smtClean="0">
                <a:latin typeface="Times New Roman" pitchFamily="18" charset="0"/>
                <a:cs typeface="Times New Roman" pitchFamily="18" charset="0"/>
              </a:rPr>
              <a:t>+ Con người có cuộc sống ấm no, tự do, hạnh phúc, bình đẳng, phát triển toàn diện. </a:t>
            </a:r>
          </a:p>
          <a:p>
            <a:pPr marL="0" indent="0">
              <a:buNone/>
            </a:pPr>
            <a:endParaRPr lang="en-US"/>
          </a:p>
        </p:txBody>
      </p:sp>
      <p:pic>
        <p:nvPicPr>
          <p:cNvPr id="4" name="Picture 3"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2916" y="3962400"/>
            <a:ext cx="3600909" cy="255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21435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2800" smtClean="0">
                <a:solidFill>
                  <a:srgbClr val="0070C0"/>
                </a:solidFill>
                <a:latin typeface="Times New Roman" pitchFamily="18" charset="0"/>
                <a:cs typeface="Times New Roman" pitchFamily="18" charset="0"/>
              </a:rPr>
              <a:t>- Theo quan điểm của Chủ tịch Hồ Chí Minh</a:t>
            </a:r>
            <a:endParaRPr lang="en-US" sz="2800">
              <a:solidFill>
                <a:srgbClr val="0070C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525963"/>
          </a:xfrm>
        </p:spPr>
        <p:txBody>
          <a:bodyPr>
            <a:normAutofit/>
          </a:bodyPr>
          <a:lstStyle/>
          <a:p>
            <a:pPr algn="just"/>
            <a:r>
              <a:rPr lang="nl-NL" sz="2600" smtClean="0">
                <a:latin typeface="Times New Roman" pitchFamily="18" charset="0"/>
                <a:cs typeface="Times New Roman" pitchFamily="18" charset="0"/>
              </a:rPr>
              <a:t>một chế độ do nhân dân lao động làm chủ</a:t>
            </a:r>
          </a:p>
          <a:p>
            <a:pPr algn="just"/>
            <a:r>
              <a:rPr lang="nl-NL" sz="2600" smtClean="0">
                <a:latin typeface="Times New Roman" pitchFamily="18" charset="0"/>
                <a:cs typeface="Times New Roman" pitchFamily="18" charset="0"/>
              </a:rPr>
              <a:t>có nền kinh tế phát triển cao, đời sống vật chất, tinh thần của nhân dân không ngừng được cải thiện; con người được giải phóng khỏi áp bức, bóc lột và bất công</a:t>
            </a:r>
            <a:endParaRPr lang="en-US" sz="2600" smtClean="0">
              <a:latin typeface="Times New Roman" pitchFamily="18" charset="0"/>
              <a:cs typeface="Times New Roman" pitchFamily="18" charset="0"/>
            </a:endParaRPr>
          </a:p>
          <a:p>
            <a:pPr algn="just"/>
            <a:r>
              <a:rPr lang="nl-NL" sz="2600">
                <a:latin typeface="Times New Roman" pitchFamily="18" charset="0"/>
                <a:cs typeface="Times New Roman" pitchFamily="18" charset="0"/>
              </a:rPr>
              <a:t>c</a:t>
            </a:r>
            <a:r>
              <a:rPr lang="nl-NL" sz="2600" smtClean="0">
                <a:latin typeface="Times New Roman" pitchFamily="18" charset="0"/>
                <a:cs typeface="Times New Roman" pitchFamily="18" charset="0"/>
              </a:rPr>
              <a:t>ác dân tộc chung sống trong hòa bình, mọi người đều có điều kiện phát huy hết tài năng.</a:t>
            </a:r>
            <a:endParaRPr lang="en-US" sz="2600" smtClean="0">
              <a:solidFill>
                <a:srgbClr val="0033CC"/>
              </a:solidFill>
              <a:latin typeface="Times New Roman" pitchFamily="18" charset="0"/>
              <a:cs typeface="Times New Roman" pitchFamily="18" charset="0"/>
            </a:endParaRPr>
          </a:p>
          <a:p>
            <a:pPr marL="0" indent="0" algn="just">
              <a:buNone/>
            </a:pPr>
            <a:endParaRPr lang="en-US" sz="2800">
              <a:latin typeface="Times New Roman" pitchFamily="18" charset="0"/>
              <a:cs typeface="Times New Roman" pitchFamily="18" charset="0"/>
            </a:endParaRPr>
          </a:p>
        </p:txBody>
      </p:sp>
      <p:pic>
        <p:nvPicPr>
          <p:cNvPr id="4" name="Picture 4" descr="https://photo-1-baomoi.zadn.vn/w700_r1/2019_04_30_236_30540222/380c02bedbff32a16be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3505200"/>
            <a:ext cx="3887788"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26307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3100" i="1" smtClean="0">
                <a:solidFill>
                  <a:srgbClr val="FF0000"/>
                </a:solidFill>
                <a:latin typeface="Times New Roman" pitchFamily="18" charset="0"/>
                <a:cs typeface="Times New Roman" pitchFamily="18" charset="0"/>
              </a:rPr>
              <a:t/>
            </a:r>
            <a:br>
              <a:rPr lang="nl-NL" sz="3100" i="1" smtClean="0">
                <a:solidFill>
                  <a:srgbClr val="FF0000"/>
                </a:solidFill>
                <a:latin typeface="Times New Roman" pitchFamily="18" charset="0"/>
                <a:cs typeface="Times New Roman" pitchFamily="18" charset="0"/>
              </a:rPr>
            </a:br>
            <a:r>
              <a:rPr lang="nl-NL" sz="3100" i="1" smtClean="0">
                <a:solidFill>
                  <a:srgbClr val="FF0000"/>
                </a:solidFill>
                <a:latin typeface="Times New Roman" pitchFamily="18" charset="0"/>
                <a:cs typeface="Times New Roman" pitchFamily="18" charset="0"/>
              </a:rPr>
              <a:t>1.1</a:t>
            </a:r>
            <a:r>
              <a:rPr lang="nl-NL" sz="3100" i="1">
                <a:solidFill>
                  <a:srgbClr val="FF0000"/>
                </a:solidFill>
                <a:latin typeface="Times New Roman" pitchFamily="18" charset="0"/>
                <a:cs typeface="Times New Roman" pitchFamily="18" charset="0"/>
              </a:rPr>
              <a:t>. Dân giàu, nước mạnh, dân chủ, công bằng, văn minh</a:t>
            </a:r>
            <a:r>
              <a:rPr lang="en-US" b="1"/>
              <a:t/>
            </a:r>
            <a:br>
              <a:rPr lang="en-US" b="1"/>
            </a:br>
            <a:endParaRPr lang="en-US"/>
          </a:p>
        </p:txBody>
      </p:sp>
      <p:sp>
        <p:nvSpPr>
          <p:cNvPr id="3" name="Content Placeholder 2"/>
          <p:cNvSpPr>
            <a:spLocks noGrp="1"/>
          </p:cNvSpPr>
          <p:nvPr>
            <p:ph idx="1"/>
          </p:nvPr>
        </p:nvSpPr>
        <p:spPr/>
        <p:txBody>
          <a:bodyPr>
            <a:normAutofit/>
          </a:bodyPr>
          <a:lstStyle/>
          <a:p>
            <a:pPr marL="0" indent="0" algn="just">
              <a:buNone/>
            </a:pPr>
            <a:r>
              <a:rPr lang="nl-NL" sz="2400">
                <a:latin typeface="Times New Roman" pitchFamily="18" charset="0"/>
                <a:cs typeface="Times New Roman" pitchFamily="18" charset="0"/>
              </a:rPr>
              <a:t>Giàu mạnh, dân chủ, công bằng, văn minh là những giá trị xã hội tốt đẹp nhất, là nguyện vọng, mơ ước của nhân dân tiến bộ trên thế giới, là cái đích của xã hội loài người nói chung</a:t>
            </a:r>
            <a:endParaRPr lang="en-US" sz="2400">
              <a:latin typeface="Times New Roman" pitchFamily="18" charset="0"/>
              <a:cs typeface="Times New Roman" pitchFamily="18" charset="0"/>
            </a:endParaRPr>
          </a:p>
        </p:txBody>
      </p:sp>
      <p:pic>
        <p:nvPicPr>
          <p:cNvPr id="1028" name="Picture 4" descr="Kết quả hình ảnh cho xã hội phong kiế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25786"/>
            <a:ext cx="4267200" cy="32226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ình ảnh có liên qua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53000" y="2971800"/>
            <a:ext cx="3810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518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smtClean="0">
                <a:latin typeface="Times New Roman" pitchFamily="18" charset="0"/>
                <a:cs typeface="Times New Roman" pitchFamily="18" charset="0"/>
              </a:rPr>
              <a:t>- Dân giàu, nước mạnh, xã hội dân chủ, công bằng, văn minh có mối quan hệ không tách rời nhau, bổ sung cho nhau</a:t>
            </a:r>
            <a:endParaRPr lang="en-US" sz="240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pic>
        <p:nvPicPr>
          <p:cNvPr id="4" name="Picture 2" descr="Kết quả hình ảnh cho dân giàu nước mạnh xã hội công bằng văn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76400"/>
            <a:ext cx="3886200" cy="42672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638300"/>
            <a:ext cx="4191000"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51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808038"/>
          </a:xfrm>
        </p:spPr>
        <p:txBody>
          <a:bodyPr>
            <a:normAutofit fontScale="90000"/>
          </a:bodyPr>
          <a:lstStyle/>
          <a:p>
            <a:r>
              <a:rPr lang="nl-NL" i="1" smtClean="0"/>
              <a:t/>
            </a:r>
            <a:br>
              <a:rPr lang="nl-NL" i="1" smtClean="0"/>
            </a:br>
            <a:r>
              <a:rPr lang="nl-NL" i="1"/>
              <a:t/>
            </a:r>
            <a:br>
              <a:rPr lang="nl-NL" i="1"/>
            </a:br>
            <a:r>
              <a:rPr lang="nl-NL" sz="3100" i="1" smtClean="0">
                <a:solidFill>
                  <a:srgbClr val="FF0000"/>
                </a:solidFill>
                <a:latin typeface="Times New Roman" pitchFamily="18" charset="0"/>
                <a:cs typeface="Times New Roman" pitchFamily="18" charset="0"/>
              </a:rPr>
              <a:t>1.2</a:t>
            </a:r>
            <a:r>
              <a:rPr lang="nl-NL" sz="3100" i="1">
                <a:solidFill>
                  <a:srgbClr val="FF0000"/>
                </a:solidFill>
                <a:latin typeface="Times New Roman" pitchFamily="18" charset="0"/>
                <a:cs typeface="Times New Roman" pitchFamily="18" charset="0"/>
              </a:rPr>
              <a:t>. Do nhân dân làm chủ</a:t>
            </a:r>
            <a:r>
              <a:rPr lang="en-US" sz="3100">
                <a:solidFill>
                  <a:srgbClr val="FF0000"/>
                </a:solidFill>
                <a:latin typeface="Times New Roman" pitchFamily="18" charset="0"/>
                <a:cs typeface="Times New Roman" pitchFamily="18" charset="0"/>
              </a:rPr>
              <a:t/>
            </a:r>
            <a:br>
              <a:rPr lang="en-US" sz="3100">
                <a:solidFill>
                  <a:srgbClr val="FF0000"/>
                </a:solidFill>
                <a:latin typeface="Times New Roman" pitchFamily="18" charset="0"/>
                <a:cs typeface="Times New Roman" pitchFamily="18" charset="0"/>
              </a:rPr>
            </a:br>
            <a:r>
              <a:rPr lang="en-US" sz="3100">
                <a:solidFill>
                  <a:srgbClr val="FF0000"/>
                </a:solidFill>
                <a:latin typeface="Times New Roman" pitchFamily="18" charset="0"/>
                <a:cs typeface="Times New Roman" pitchFamily="18" charset="0"/>
              </a:rPr>
              <a:t/>
            </a:r>
            <a:br>
              <a:rPr lang="en-US" sz="3100">
                <a:solidFill>
                  <a:srgbClr val="FF0000"/>
                </a:solidFill>
                <a:latin typeface="Times New Roman" pitchFamily="18" charset="0"/>
                <a:cs typeface="Times New Roman" pitchFamily="18" charset="0"/>
              </a:rPr>
            </a:br>
            <a:endParaRPr lang="en-US" sz="310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038600" cy="4525963"/>
          </a:xfrm>
        </p:spPr>
        <p:txBody>
          <a:bodyPr>
            <a:normAutofit/>
          </a:bodyPr>
          <a:lstStyle/>
          <a:p>
            <a:pPr marL="0" indent="0" algn="just">
              <a:buNone/>
            </a:pPr>
            <a:r>
              <a:rPr lang="nl-NL" sz="2400" smtClean="0">
                <a:latin typeface="Times New Roman" pitchFamily="18" charset="0"/>
                <a:cs typeface="Times New Roman" pitchFamily="18" charset="0"/>
              </a:rPr>
              <a:t>- Nhân </a:t>
            </a:r>
            <a:r>
              <a:rPr lang="nl-NL" sz="2400">
                <a:latin typeface="Times New Roman" pitchFamily="18" charset="0"/>
                <a:cs typeface="Times New Roman" pitchFamily="18" charset="0"/>
              </a:rPr>
              <a:t>dân lao động làm chủ được bảo đảm trên </a:t>
            </a:r>
            <a:r>
              <a:rPr lang="nl-NL" sz="2400" b="1" i="1">
                <a:latin typeface="Times New Roman" pitchFamily="18" charset="0"/>
                <a:cs typeface="Times New Roman" pitchFamily="18" charset="0"/>
              </a:rPr>
              <a:t>thực tế</a:t>
            </a:r>
            <a:r>
              <a:rPr lang="nl-NL" sz="2400">
                <a:latin typeface="Times New Roman" pitchFamily="18" charset="0"/>
                <a:cs typeface="Times New Roman" pitchFamily="18" charset="0"/>
              </a:rPr>
              <a:t>, trong mọi mặt đời sống xã hội. </a:t>
            </a:r>
            <a:endParaRPr lang="en-US" sz="2400">
              <a:latin typeface="Times New Roman" pitchFamily="18" charset="0"/>
              <a:cs typeface="Times New Roman" pitchFamily="18" charset="0"/>
            </a:endParaRPr>
          </a:p>
          <a:p>
            <a:pPr marL="0" indent="0" algn="just">
              <a:buNone/>
            </a:pPr>
            <a:r>
              <a:rPr lang="en-US" sz="2400" smtClean="0">
                <a:solidFill>
                  <a:srgbClr val="0070C0"/>
                </a:solidFill>
                <a:latin typeface="Times New Roman" pitchFamily="18" charset="0"/>
                <a:cs typeface="Times New Roman" pitchFamily="18" charset="0"/>
              </a:rPr>
              <a:t>Điều 3 Hiến pháp 2013 quy định</a:t>
            </a:r>
            <a:r>
              <a:rPr lang="en-US" sz="2400" smtClean="0">
                <a:latin typeface="Times New Roman" pitchFamily="18" charset="0"/>
                <a:cs typeface="Times New Roman" pitchFamily="18" charset="0"/>
              </a:rPr>
              <a:t>: </a:t>
            </a:r>
            <a:r>
              <a:rPr lang="vi-VN" sz="2400">
                <a:latin typeface="Times New Roman" pitchFamily="18" charset="0"/>
                <a:cs typeface="Times New Roman" pitchFamily="18" charset="0"/>
              </a:rPr>
              <a:t>Nhà nước bảo đảm và phát huy quyền làm chủ của Nhân dân; công nhận, tôn trọng, bảo vệ và bảo đảm quyền con người, quyền công </a:t>
            </a:r>
            <a:r>
              <a:rPr lang="vi-VN" sz="2400">
                <a:latin typeface="+mj-lt"/>
              </a:rPr>
              <a:t>dân</a:t>
            </a:r>
            <a:endParaRPr lang="en-US" sz="2400">
              <a:latin typeface="+mj-lt"/>
            </a:endParaRPr>
          </a:p>
        </p:txBody>
      </p:sp>
      <p:sp>
        <p:nvSpPr>
          <p:cNvPr id="4" name="AutoShape 2" descr="https://upload.wikimedia.org/wikipedia/vi/1/14/Hi%E1%BA%BFn_ph%C3%A1p_Vi%E1%BB%87t_Nam_n%C4%83m_2013.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upload.wikimedia.org/wikipedia/vi/1/14/Hi%E1%BA%BFn_ph%C3%A1p_Vi%E1%BB%87t_Nam_n%C4%83m_2013.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https://upload.wikimedia.org/wikipedia/vi/1/14/Hi%E1%BA%BFn_ph%C3%A1p_Vi%E1%BB%87t_Nam_n%C4%83m_2013.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8" descr="https://upload.wikimedia.org/wikipedia/vi/1/14/Hi%E1%BA%BFn_ph%C3%A1p_Vi%E1%BB%87t_Nam_n%C4%83m_2013.JP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https://upload.wikimedia.org/wikipedia/vi/1/14/Hi%E1%BA%BFn_ph%C3%A1p_Vi%E1%BB%87t_Nam_n%C4%83m_2013.JP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6" name="Picture 1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1295400"/>
            <a:ext cx="3838575" cy="497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85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170" name="Picture 2" descr="https://image.baophapluat.vn/w800/Uploaded/2019/athlraqhpghat/2014_10_22/hienphap-2013-baophapluat_1_vq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90957"/>
            <a:ext cx="4114800" cy="314801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Kết quả hình ảnh cho quyền học t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14745"/>
            <a:ext cx="4333875" cy="332422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Kết quả hình ảnh cho quyền tham gia hoat dong xa ho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566680"/>
            <a:ext cx="4267200" cy="289560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Mở rộng quyền kinh doanh trong Luật Doanh nghiệp năm 20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3707173"/>
            <a:ext cx="2971800" cy="2681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540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i="1">
                <a:solidFill>
                  <a:srgbClr val="FF0000"/>
                </a:solidFill>
                <a:latin typeface="Times New Roman" pitchFamily="18" charset="0"/>
                <a:cs typeface="Times New Roman" pitchFamily="18" charset="0"/>
              </a:rPr>
              <a:t>1.3 Có nền kinh tế phát triển cao dựa trên lực lượng sản xuất hiện đại và quan hệ sản xuất tiến bộ phù hợp.</a:t>
            </a:r>
            <a:r>
              <a:rPr lang="en-US" sz="2800" b="1">
                <a:solidFill>
                  <a:srgbClr val="FF0000"/>
                </a:solidFill>
                <a:latin typeface="Times New Roman" pitchFamily="18" charset="0"/>
                <a:cs typeface="Times New Roman" pitchFamily="18" charset="0"/>
              </a:rPr>
              <a:t/>
            </a:r>
            <a:br>
              <a:rPr lang="en-US" sz="2800" b="1">
                <a:solidFill>
                  <a:srgbClr val="FF0000"/>
                </a:solidFill>
                <a:latin typeface="Times New Roman" pitchFamily="18" charset="0"/>
                <a:cs typeface="Times New Roman" pitchFamily="18" charset="0"/>
              </a:rPr>
            </a:br>
            <a:endParaRPr lang="en-US" sz="280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marL="0" indent="0">
              <a:buNone/>
            </a:pPr>
            <a:r>
              <a:rPr lang="nl-NL" smtClean="0"/>
              <a:t>Lực </a:t>
            </a:r>
            <a:r>
              <a:rPr lang="nl-NL"/>
              <a:t>lượng sản xuất hiện đại là nền đại công nghiệp phát triển trên cơ sở khoa học - công nghệ</a:t>
            </a:r>
            <a:endParaRPr lang="en-US"/>
          </a:p>
        </p:txBody>
      </p:sp>
      <p:pic>
        <p:nvPicPr>
          <p:cNvPr id="8194" name="Picture 2" descr="Kết quả hình ảnh cho khoa học công nghệ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819400"/>
            <a:ext cx="41910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Kết quả hình ảnh cho khoa học công nghệ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618" y="2819400"/>
            <a:ext cx="4211782"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342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just"/>
            <a:r>
              <a:rPr lang="en-US" sz="2400">
                <a:latin typeface="Times New Roman" pitchFamily="18" charset="0"/>
                <a:cs typeface="Times New Roman" pitchFamily="18" charset="0"/>
              </a:rPr>
              <a:t>Quan hệ sản xuất tiến bộ phù hợp là quan hệ sản xuất được xét trong chỉnh thể trên cả ba mặt: quan hệ sở hữu, quan hệ quản lý, quan hệ phân phối </a:t>
            </a:r>
          </a:p>
        </p:txBody>
      </p:sp>
      <p:sp>
        <p:nvSpPr>
          <p:cNvPr id="3" name="Content Placeholder 2"/>
          <p:cNvSpPr>
            <a:spLocks noGrp="1"/>
          </p:cNvSpPr>
          <p:nvPr>
            <p:ph idx="1"/>
          </p:nvPr>
        </p:nvSpPr>
        <p:spPr/>
        <p:txBody>
          <a:bodyPr/>
          <a:lstStyle/>
          <a:p>
            <a:endParaRPr lang="en-US"/>
          </a:p>
        </p:txBody>
      </p:sp>
      <p:pic>
        <p:nvPicPr>
          <p:cNvPr id="9218" name="Picture 2" descr="Kết quả hình ảnh cho kinh tế thị trường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600200"/>
            <a:ext cx="4552950" cy="456247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Vốn Nhà nước tại doanh nghiệp gồm những khoản nào? - Ảnh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0" y="1620982"/>
            <a:ext cx="3714750" cy="4541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251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2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2016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1905000" y="5029200"/>
            <a:ext cx="381000" cy="381000"/>
            <a:chOff x="2078" y="1680"/>
            <a:chExt cx="1615" cy="1615"/>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6" name="Oval 64"/>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8" name="Oval 66"/>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1752600" y="2743200"/>
            <a:ext cx="381000" cy="381000"/>
            <a:chOff x="2078" y="1680"/>
            <a:chExt cx="1615" cy="1615"/>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0" name="Oval 71"/>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2" name="Oval 73"/>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415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a:solidFill>
                  <a:srgbClr val="FFFF00"/>
                </a:solidFill>
                <a:latin typeface="Times New Roman" pitchFamily="18" charset="0"/>
                <a:cs typeface="Times New Roman" pitchFamily="18" charset="0"/>
              </a:rPr>
              <a:t>1.4.Có nền văn hóa tiên tiến, đậm đà bản sắc dân tộc</a:t>
            </a:r>
            <a:endParaRPr lang="en-US" sz="2400" b="1">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2133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2438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514600" y="1981200"/>
            <a:ext cx="571500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600">
                <a:latin typeface="Times New Roman" pitchFamily="18" charset="0"/>
                <a:cs typeface="Times New Roman" pitchFamily="18" charset="0"/>
              </a:rPr>
              <a:t>Nền văn hóa tiên tiến, đậm đà bản sắc dân tộc chính là mục </a:t>
            </a:r>
            <a:r>
              <a:rPr lang="nl-NL" sz="2600" smtClean="0">
                <a:latin typeface="Times New Roman" pitchFamily="18" charset="0"/>
                <a:cs typeface="Times New Roman" pitchFamily="18" charset="0"/>
              </a:rPr>
              <a:t>tiêu, động lực </a:t>
            </a:r>
            <a:r>
              <a:rPr lang="nl-NL" sz="2600">
                <a:latin typeface="Times New Roman" pitchFamily="18" charset="0"/>
                <a:cs typeface="Times New Roman" pitchFamily="18" charset="0"/>
              </a:rPr>
              <a:t>của xã hội xã hội chủ nghĩa</a:t>
            </a:r>
            <a:endParaRPr lang="en-US" sz="2600">
              <a:latin typeface="Times New Roman" pitchFamily="18" charset="0"/>
              <a:cs typeface="Times New Roman" pitchFamily="18" charset="0"/>
            </a:endParaRPr>
          </a:p>
        </p:txBody>
      </p:sp>
      <p:sp>
        <p:nvSpPr>
          <p:cNvPr id="18444" name="TextBox 42"/>
          <p:cNvSpPr txBox="1">
            <a:spLocks noChangeArrowheads="1"/>
          </p:cNvSpPr>
          <p:nvPr/>
        </p:nvSpPr>
        <p:spPr bwMode="auto">
          <a:xfrm>
            <a:off x="2667000" y="4419600"/>
            <a:ext cx="566737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800" smtClean="0">
                <a:latin typeface="Times New Roman" pitchFamily="18" charset="0"/>
                <a:cs typeface="Times New Roman" pitchFamily="18" charset="0"/>
              </a:rPr>
              <a:t>Phấn đấu </a:t>
            </a:r>
            <a:r>
              <a:rPr lang="nl-NL" sz="2800">
                <a:latin typeface="Times New Roman" pitchFamily="18" charset="0"/>
                <a:cs typeface="Times New Roman" pitchFamily="18" charset="0"/>
              </a:rPr>
              <a:t>cho những mục tiêu của chủ nghĩa xã hội cũng chính là phấn đấu cho những giá trị </a:t>
            </a:r>
            <a:r>
              <a:rPr lang="nl-NL" sz="2800" smtClean="0">
                <a:latin typeface="Times New Roman" pitchFamily="18" charset="0"/>
                <a:cs typeface="Times New Roman" pitchFamily="18" charset="0"/>
              </a:rPr>
              <a:t>của </a:t>
            </a:r>
            <a:r>
              <a:rPr lang="nl-NL" sz="2800">
                <a:latin typeface="Times New Roman" pitchFamily="18" charset="0"/>
                <a:cs typeface="Times New Roman" pitchFamily="18" charset="0"/>
              </a:rPr>
              <a:t>văn </a:t>
            </a:r>
            <a:r>
              <a:rPr lang="nl-NL" sz="2800" smtClean="0">
                <a:latin typeface="Times New Roman" pitchFamily="18" charset="0"/>
                <a:cs typeface="Times New Roman" pitchFamily="18" charset="0"/>
              </a:rPr>
              <a:t>hóa</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2729854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2400" i="1">
                <a:solidFill>
                  <a:srgbClr val="FF0000"/>
                </a:solidFill>
                <a:latin typeface="Times New Roman" pitchFamily="18" charset="0"/>
                <a:cs typeface="Times New Roman" pitchFamily="18" charset="0"/>
              </a:rPr>
              <a:t>1.5.Con người có cuộc sống ấm no, tự do, hạnh phúc, có điều kiện phát triển toàn diện</a:t>
            </a:r>
            <a:endParaRPr lang="en-US" sz="2400" b="1">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nl-NL" sz="2800">
                <a:latin typeface="Times New Roman" pitchFamily="18" charset="0"/>
                <a:cs typeface="Times New Roman" pitchFamily="18" charset="0"/>
              </a:rPr>
              <a:t>Mục tiêu của chủ nghĩa xã hội, quá trình phấn đấu đạt tới những giá trị của xã hội xã hội chủ nghĩa đều là vì con người</a:t>
            </a:r>
            <a:endParaRPr lang="en-US" sz="2800">
              <a:latin typeface="Times New Roman" pitchFamily="18" charset="0"/>
              <a:cs typeface="Times New Roman" pitchFamily="18" charset="0"/>
            </a:endParaRPr>
          </a:p>
        </p:txBody>
      </p:sp>
      <p:pic>
        <p:nvPicPr>
          <p:cNvPr id="10242" name="Picture 2" descr="Ảnh minh họ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2895599"/>
            <a:ext cx="3228622" cy="335280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559" y="3316645"/>
            <a:ext cx="4541314" cy="2836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580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2400">
                <a:latin typeface="Times New Roman" pitchFamily="18" charset="0"/>
                <a:cs typeface="Times New Roman" pitchFamily="18" charset="0"/>
              </a:rPr>
              <a:t>Xã hội xã hội chủ nghĩa chính là nơi: sự phát triển tự do của mỗi người là điều kiện cho sự phát triển tự do của tất cả mọi người</a:t>
            </a:r>
            <a:endParaRPr lang="en-US" sz="240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4043835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i="1">
                <a:latin typeface="Times New Roman" pitchFamily="18" charset="0"/>
                <a:cs typeface="Times New Roman" pitchFamily="18" charset="0"/>
              </a:rPr>
              <a:t>1.6. Các dân tộc trong cộng đồng Việt Nam bình đẳng, đoàn kết, tôn trọng và giúp đỡ nhau cùng phát triển</a:t>
            </a:r>
            <a:r>
              <a:rPr lang="en-US" sz="2800" b="1">
                <a:latin typeface="Times New Roman" pitchFamily="18" charset="0"/>
                <a:cs typeface="Times New Roman" pitchFamily="18" charset="0"/>
              </a:rPr>
              <a:t/>
            </a:r>
            <a:br>
              <a:rPr lang="en-US" sz="2800" b="1">
                <a:latin typeface="Times New Roman" pitchFamily="18" charset="0"/>
                <a:cs typeface="Times New Roman" pitchFamily="18" charset="0"/>
              </a:rPr>
            </a:br>
            <a:endParaRPr lang="en-US" sz="280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pic>
        <p:nvPicPr>
          <p:cNvPr id="16386" name="Picture 2" descr="Kết quả hình ảnh cho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1600200"/>
            <a:ext cx="3886200" cy="472859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Kết quả hình ảnh cho 54 dân tộc việt nam đoàn kế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600200"/>
            <a:ext cx="48768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878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2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2016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1905000" y="5029200"/>
            <a:ext cx="381000" cy="381000"/>
            <a:chOff x="2078" y="1680"/>
            <a:chExt cx="1615" cy="1615"/>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6" name="Oval 64"/>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8" name="Oval 66"/>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1752600" y="2743200"/>
            <a:ext cx="381000" cy="381000"/>
            <a:chOff x="2078" y="1680"/>
            <a:chExt cx="1615" cy="1615"/>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0" name="Oval 71"/>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2" name="Oval 73"/>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415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i="1">
                <a:solidFill>
                  <a:srgbClr val="FFFF00"/>
                </a:solidFill>
                <a:latin typeface="Times New Roman" pitchFamily="18" charset="0"/>
                <a:cs typeface="Times New Roman" pitchFamily="18" charset="0"/>
              </a:rPr>
              <a:t>1.7.Có Nhà nước pháp quyền xã hội chủ nghĩa của nhân dân, do nhân dân, vì nhân dân do Đảng Cộng sản lãnh đạo</a:t>
            </a:r>
            <a:endParaRPr lang="en-US" sz="2400" b="1">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2133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2438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514600" y="1981200"/>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smtClean="0">
                <a:latin typeface="Times New Roman" pitchFamily="18" charset="0"/>
                <a:cs typeface="Times New Roman" pitchFamily="18" charset="0"/>
              </a:rPr>
              <a:t>Nhà </a:t>
            </a:r>
            <a:r>
              <a:rPr lang="nl-NL" sz="2400">
                <a:latin typeface="Times New Roman" pitchFamily="18" charset="0"/>
                <a:cs typeface="Times New Roman" pitchFamily="18" charset="0"/>
              </a:rPr>
              <a:t>nước quản lý và điều hành đất nước và xã hội bằng pháp luật thể hiện quyền lợi và ý chí của nhân dân</a:t>
            </a:r>
            <a:endParaRPr lang="en-US" sz="2400">
              <a:latin typeface="Times New Roman" pitchFamily="18" charset="0"/>
              <a:cs typeface="Times New Roman" pitchFamily="18" charset="0"/>
            </a:endParaRPr>
          </a:p>
        </p:txBody>
      </p:sp>
      <p:sp>
        <p:nvSpPr>
          <p:cNvPr id="18444" name="TextBox 42"/>
          <p:cNvSpPr txBox="1">
            <a:spLocks noChangeArrowheads="1"/>
          </p:cNvSpPr>
          <p:nvPr/>
        </p:nvSpPr>
        <p:spPr bwMode="auto">
          <a:xfrm>
            <a:off x="2667000" y="4419600"/>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smtClean="0">
                <a:latin typeface="Times New Roman" pitchFamily="18" charset="0"/>
                <a:cs typeface="Times New Roman" pitchFamily="18" charset="0"/>
              </a:rPr>
              <a:t>Nhà nước của nhân </a:t>
            </a:r>
            <a:r>
              <a:rPr lang="nl-NL" sz="2400">
                <a:latin typeface="Times New Roman" pitchFamily="18" charset="0"/>
                <a:cs typeface="Times New Roman" pitchFamily="18" charset="0"/>
              </a:rPr>
              <a:t>dân, do nhân dân, vì nhân dân dưới sự lãnh đạo của Đảng Cộng sản</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5872533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nl-NL" sz="2800" i="1">
                <a:solidFill>
                  <a:srgbClr val="FF0000"/>
                </a:solidFill>
                <a:latin typeface="Times New Roman" pitchFamily="18" charset="0"/>
                <a:cs typeface="Times New Roman" pitchFamily="18" charset="0"/>
              </a:rPr>
              <a:t>1.8.Có quan hệ hữu nghị và hợp tác với các nước trên thế giới</a:t>
            </a:r>
            <a:endParaRPr lang="en-US" sz="2800" b="1">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gn="just"/>
            <a:r>
              <a:rPr lang="nl-NL" sz="2400">
                <a:latin typeface="Times New Roman" pitchFamily="18" charset="0"/>
                <a:cs typeface="Times New Roman" pitchFamily="18" charset="0"/>
              </a:rPr>
              <a:t>Quan hệ hữu nghị và hợp tác chính là thể hiện bản chất hòa hảo, thiện chí và tạo điều kiện cho các quốc gia hội nhập, tiếp thu những thành quả phát triển của mỗi </a:t>
            </a:r>
            <a:r>
              <a:rPr lang="nl-NL" sz="2400" smtClean="0">
                <a:latin typeface="Times New Roman" pitchFamily="18" charset="0"/>
                <a:cs typeface="Times New Roman" pitchFamily="18" charset="0"/>
              </a:rPr>
              <a:t>bên</a:t>
            </a:r>
          </a:p>
          <a:p>
            <a:pPr algn="just"/>
            <a:r>
              <a:rPr lang="nl-NL" sz="2400">
                <a:latin typeface="Times New Roman" pitchFamily="18" charset="0"/>
                <a:cs typeface="Times New Roman" pitchFamily="18" charset="0"/>
              </a:rPr>
              <a:t>điều kiện để Việt Nam phát triển nhanh chóng trên con đường đi lên chủ nghĩa xã hội.</a:t>
            </a:r>
            <a:endParaRPr lang="en-US" sz="2400">
              <a:latin typeface="Times New Roman" pitchFamily="18" charset="0"/>
              <a:cs typeface="Times New Roman" pitchFamily="18" charset="0"/>
            </a:endParaRPr>
          </a:p>
          <a:p>
            <a:pPr algn="just"/>
            <a:endParaRPr lang="en-US" sz="2400">
              <a:latin typeface="Times New Roman" pitchFamily="18" charset="0"/>
              <a:cs typeface="Times New Roman" pitchFamily="18" charset="0"/>
            </a:endParaRPr>
          </a:p>
        </p:txBody>
      </p:sp>
      <p:pic>
        <p:nvPicPr>
          <p:cNvPr id="13314" name="Picture 2" descr="Kết quả hình ảnh cho TOÀN CẦU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3429000"/>
            <a:ext cx="5132402" cy="327660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Kết quả hình ảnh cho hội nhập quốc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3733800"/>
            <a:ext cx="32766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7657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534400" cy="1143000"/>
          </a:xfrm>
        </p:spPr>
        <p:txBody>
          <a:bodyPr>
            <a:normAutofit/>
          </a:bodyPr>
          <a:lstStyle/>
          <a:p>
            <a:r>
              <a:rPr lang="nl-NL" sz="2400" b="1">
                <a:solidFill>
                  <a:srgbClr val="FF0000"/>
                </a:solidFill>
                <a:latin typeface="Times New Roman" pitchFamily="18" charset="0"/>
                <a:cs typeface="Times New Roman" pitchFamily="18" charset="0"/>
              </a:rPr>
              <a:t>2. Phương hướng xây dựng xã hội xã hội chủ nghĩa ở Việt </a:t>
            </a:r>
            <a:r>
              <a:rPr lang="nl-NL" sz="2400" b="1">
                <a:solidFill>
                  <a:srgbClr val="FF0000"/>
                </a:solidFill>
                <a:latin typeface="Times New Roman" pitchFamily="18" charset="0"/>
                <a:cs typeface="Times New Roman" pitchFamily="18" charset="0"/>
              </a:rPr>
              <a:t>Nam </a:t>
            </a:r>
            <a:endParaRPr lang="en-US" sz="2400" b="1">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marL="0" indent="0">
              <a:buNone/>
            </a:pPr>
            <a:r>
              <a:rPr lang="nl-NL" sz="2400" i="1">
                <a:solidFill>
                  <a:srgbClr val="0000FF"/>
                </a:solidFill>
                <a:latin typeface="Times New Roman" pitchFamily="18" charset="0"/>
                <a:cs typeface="Times New Roman" pitchFamily="18" charset="0"/>
              </a:rPr>
              <a:t>2.1. Đẩy mạnh công nghiệp hóa, hiện đại hóa đất nước gắn với phát triển kinh tế tri thức</a:t>
            </a:r>
            <a:r>
              <a:rPr lang="nl-NL" sz="2400" i="1">
                <a:solidFill>
                  <a:srgbClr val="0000FF"/>
                </a:solidFill>
                <a:latin typeface="Times New Roman" pitchFamily="18" charset="0"/>
                <a:cs typeface="Times New Roman" pitchFamily="18" charset="0"/>
              </a:rPr>
              <a:t>, </a:t>
            </a:r>
            <a:r>
              <a:rPr lang="nl-NL" sz="2400" i="1" smtClean="0">
                <a:solidFill>
                  <a:srgbClr val="0000FF"/>
                </a:solidFill>
                <a:latin typeface="Times New Roman" pitchFamily="18" charset="0"/>
                <a:cs typeface="Times New Roman" pitchFamily="18" charset="0"/>
              </a:rPr>
              <a:t>bảo </a:t>
            </a:r>
            <a:r>
              <a:rPr lang="nl-NL" sz="2400" i="1">
                <a:solidFill>
                  <a:srgbClr val="0000FF"/>
                </a:solidFill>
                <a:latin typeface="Times New Roman" pitchFamily="18" charset="0"/>
                <a:cs typeface="Times New Roman" pitchFamily="18" charset="0"/>
              </a:rPr>
              <a:t>vệ tài nguyên, </a:t>
            </a:r>
            <a:r>
              <a:rPr lang="nl-NL" sz="2400" i="1">
                <a:solidFill>
                  <a:srgbClr val="0000FF"/>
                </a:solidFill>
                <a:latin typeface="Times New Roman" pitchFamily="18" charset="0"/>
                <a:cs typeface="Times New Roman" pitchFamily="18" charset="0"/>
              </a:rPr>
              <a:t>môi </a:t>
            </a:r>
            <a:r>
              <a:rPr lang="nl-NL" sz="2400" i="1" smtClean="0">
                <a:solidFill>
                  <a:srgbClr val="0000FF"/>
                </a:solidFill>
                <a:latin typeface="Times New Roman" pitchFamily="18" charset="0"/>
                <a:cs typeface="Times New Roman" pitchFamily="18" charset="0"/>
              </a:rPr>
              <a:t>trường</a:t>
            </a:r>
          </a:p>
          <a:p>
            <a:pPr marL="0" indent="0">
              <a:buNone/>
            </a:pPr>
            <a:endParaRPr lang="nl-NL" sz="2400" b="1" i="1">
              <a:solidFill>
                <a:srgbClr val="0000FF"/>
              </a:solidFill>
              <a:latin typeface="Times New Roman" pitchFamily="18" charset="0"/>
              <a:cs typeface="Times New Roman" pitchFamily="18" charset="0"/>
            </a:endParaRPr>
          </a:p>
          <a:p>
            <a:pPr marL="0" indent="0" algn="just">
              <a:buNone/>
            </a:pPr>
            <a:r>
              <a:rPr lang="en-US" sz="2400" smtClean="0">
                <a:latin typeface="Times New Roman" pitchFamily="18" charset="0"/>
                <a:cs typeface="Times New Roman" pitchFamily="18" charset="0"/>
              </a:rPr>
              <a:t>- Đẩy </a:t>
            </a:r>
            <a:r>
              <a:rPr lang="en-US" sz="2400">
                <a:latin typeface="Times New Roman" pitchFamily="18" charset="0"/>
                <a:cs typeface="Times New Roman" pitchFamily="18" charset="0"/>
              </a:rPr>
              <a:t>mạnh sự nghiệp công nghiệp hóa, hiện đại hóa một cách bền vững và hội nhập quốc tế ngày càng sâu rộng không còn con đường nào khác hơn con đường phát triển mạnh kinh tế </a:t>
            </a:r>
            <a:r>
              <a:rPr lang="en-US" sz="2400">
                <a:latin typeface="Times New Roman" pitchFamily="18" charset="0"/>
                <a:cs typeface="Times New Roman" pitchFamily="18" charset="0"/>
              </a:rPr>
              <a:t>tri </a:t>
            </a:r>
            <a:r>
              <a:rPr lang="en-US" sz="2400" smtClean="0">
                <a:latin typeface="Times New Roman" pitchFamily="18" charset="0"/>
                <a:cs typeface="Times New Roman" pitchFamily="18" charset="0"/>
              </a:rPr>
              <a:t>thức</a:t>
            </a:r>
          </a:p>
          <a:p>
            <a:pPr marL="0" indent="0" algn="just">
              <a:buNone/>
            </a:pPr>
            <a:r>
              <a:rPr lang="en-US" sz="2400" b="1" smtClean="0">
                <a:solidFill>
                  <a:srgbClr val="0000FF"/>
                </a:solidFill>
                <a:latin typeface="Times New Roman" pitchFamily="18" charset="0"/>
                <a:cs typeface="Times New Roman" pitchFamily="18" charset="0"/>
              </a:rPr>
              <a:t>- </a:t>
            </a:r>
            <a:r>
              <a:rPr lang="en-US" sz="2400" smtClean="0">
                <a:latin typeface="Times New Roman" pitchFamily="18" charset="0"/>
                <a:cs typeface="Times New Roman" pitchFamily="18" charset="0"/>
              </a:rPr>
              <a:t>Bảo </a:t>
            </a:r>
            <a:r>
              <a:rPr lang="en-US" sz="2400">
                <a:latin typeface="Times New Roman" pitchFamily="18" charset="0"/>
                <a:cs typeface="Times New Roman" pitchFamily="18" charset="0"/>
              </a:rPr>
              <a:t>vệ môi trường hướng tới mục tiêu phát triển bền vững nhằm đáp ứng nhu cầu của các thế hệ hiện tại nhưng vẫn giữ được tiềm năng và cơ hội cho các thế hệ mai sau</a:t>
            </a:r>
            <a:endParaRPr lang="en-US" sz="2400" b="1">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3541816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228600"/>
            <a:ext cx="8839200" cy="1143000"/>
          </a:xfrm>
          <a:prstGeom prst="roundRect">
            <a:avLst/>
          </a:prstGeom>
          <a:ln>
            <a:miter lim="800000"/>
            <a:headEnd/>
            <a:tailEnd/>
          </a:ln>
          <a:extLst/>
        </p:spPr>
        <p:style>
          <a:lnRef idx="0">
            <a:schemeClr val="accent4"/>
          </a:lnRef>
          <a:fillRef idx="3">
            <a:schemeClr val="accent4"/>
          </a:fillRef>
          <a:effectRef idx="3">
            <a:schemeClr val="accent4"/>
          </a:effectRef>
          <a:fontRef idx="minor">
            <a:schemeClr val="lt1"/>
          </a:fontRef>
        </p:style>
        <p:txBody>
          <a:bodyPr>
            <a:noAutofit/>
          </a:bodyPr>
          <a:lstStyle/>
          <a:p>
            <a:pPr fontAlgn="auto">
              <a:spcBef>
                <a:spcPts val="0"/>
              </a:spcBef>
              <a:spcAft>
                <a:spcPts val="0"/>
              </a:spcAft>
              <a:defRPr/>
            </a:pPr>
            <a:r>
              <a:rPr lang="nl-NL" sz="2400" b="1" i="1" smtClean="0">
                <a:solidFill>
                  <a:srgbClr val="FFFF00"/>
                </a:solidFill>
                <a:latin typeface="Times New Roman" pitchFamily="18" charset="0"/>
                <a:cs typeface="Times New Roman" pitchFamily="18" charset="0"/>
              </a:rPr>
              <a:t>2.2</a:t>
            </a:r>
            <a:r>
              <a:rPr lang="nl-NL" sz="2400" b="1" i="1">
                <a:solidFill>
                  <a:srgbClr val="FFFF00"/>
                </a:solidFill>
                <a:latin typeface="Times New Roman" pitchFamily="18" charset="0"/>
                <a:cs typeface="Times New Roman" pitchFamily="18" charset="0"/>
              </a:rPr>
              <a:t>. Phát triển nên kinh tế thị trường định hướng xã hội chủ nghĩa</a:t>
            </a:r>
            <a:r>
              <a:rPr lang="en-US" sz="2400" b="1" i="1">
                <a:solidFill>
                  <a:srgbClr val="FFFF00"/>
                </a:solidFill>
                <a:latin typeface="Times New Roman" pitchFamily="18" charset="0"/>
                <a:cs typeface="Times New Roman" pitchFamily="18" charset="0"/>
              </a:rPr>
              <a:t/>
            </a:r>
            <a:br>
              <a:rPr lang="en-US" sz="2400" b="1" i="1">
                <a:solidFill>
                  <a:srgbClr val="FFFF00"/>
                </a:solidFill>
                <a:latin typeface="Times New Roman" pitchFamily="18" charset="0"/>
                <a:cs typeface="Times New Roman" pitchFamily="18" charset="0"/>
              </a:rPr>
            </a:br>
            <a:endParaRPr lang="en-US" sz="2400" b="1" i="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 name="TextBox 9"/>
          <p:cNvSpPr txBox="1"/>
          <p:nvPr/>
        </p:nvSpPr>
        <p:spPr>
          <a:xfrm>
            <a:off x="1371600" y="2590800"/>
            <a:ext cx="2133600" cy="461665"/>
          </a:xfrm>
          <a:prstGeom prst="rect">
            <a:avLst/>
          </a:prstGeom>
          <a:solidFill>
            <a:srgbClr val="CCCC00"/>
          </a:solidFill>
          <a:scene3d>
            <a:camera prst="orthographicFront"/>
            <a:lightRig rig="threePt" dir="t"/>
          </a:scene3d>
          <a:sp3d>
            <a:bevelT prst="convex"/>
          </a:sp3d>
        </p:spPr>
        <p:txBody>
          <a:bodyPr wrap="square">
            <a:spAutoFit/>
          </a:bodyPr>
          <a:lstStyle/>
          <a:p>
            <a:pPr algn="ctr" fontAlgn="auto">
              <a:spcBef>
                <a:spcPts val="0"/>
              </a:spcBef>
              <a:spcAft>
                <a:spcPts val="0"/>
              </a:spcAft>
              <a:defRPr/>
            </a:pPr>
            <a:r>
              <a:rPr lang="en-US" sz="2400" b="1" smtClean="0">
                <a:solidFill>
                  <a:srgbClr val="990000"/>
                </a:solidFill>
                <a:latin typeface="Arial" pitchFamily="34" charset="0"/>
                <a:cs typeface="Arial" pitchFamily="34" charset="0"/>
              </a:rPr>
              <a:t>Trước 1986</a:t>
            </a:r>
            <a:endParaRPr lang="en-US" sz="2400" b="1" dirty="0">
              <a:solidFill>
                <a:srgbClr val="990000"/>
              </a:solidFill>
              <a:latin typeface="Arial" pitchFamily="34" charset="0"/>
              <a:cs typeface="Arial" pitchFamily="34" charset="0"/>
            </a:endParaRPr>
          </a:p>
        </p:txBody>
      </p:sp>
      <p:sp>
        <p:nvSpPr>
          <p:cNvPr id="11" name="TextBox 10"/>
          <p:cNvSpPr txBox="1"/>
          <p:nvPr/>
        </p:nvSpPr>
        <p:spPr>
          <a:xfrm>
            <a:off x="1600200" y="5405735"/>
            <a:ext cx="1600200" cy="461665"/>
          </a:xfrm>
          <a:prstGeom prst="rect">
            <a:avLst/>
          </a:prstGeom>
          <a:solidFill>
            <a:srgbClr val="CCCC00"/>
          </a:solidFill>
          <a:scene3d>
            <a:camera prst="orthographicFront"/>
            <a:lightRig rig="threePt" dir="t"/>
          </a:scene3d>
          <a:sp3d>
            <a:bevelT prst="convex"/>
          </a:sp3d>
        </p:spPr>
        <p:txBody>
          <a:bodyPr>
            <a:spAutoFit/>
          </a:bodyPr>
          <a:lstStyle/>
          <a:p>
            <a:pPr algn="ctr" fontAlgn="auto">
              <a:spcBef>
                <a:spcPts val="0"/>
              </a:spcBef>
              <a:spcAft>
                <a:spcPts val="0"/>
              </a:spcAft>
              <a:defRPr/>
            </a:pPr>
            <a:r>
              <a:rPr lang="en-US" sz="2400" b="1" smtClean="0">
                <a:solidFill>
                  <a:srgbClr val="990000"/>
                </a:solidFill>
                <a:latin typeface="Arial" pitchFamily="34" charset="0"/>
                <a:cs typeface="Arial" pitchFamily="34" charset="0"/>
              </a:rPr>
              <a:t>Từ 1986</a:t>
            </a:r>
            <a:endParaRPr lang="en-US" sz="2400" b="1" dirty="0">
              <a:solidFill>
                <a:srgbClr val="990000"/>
              </a:solidFill>
              <a:latin typeface="Arial" pitchFamily="34" charset="0"/>
              <a:cs typeface="Arial" pitchFamily="34" charset="0"/>
            </a:endParaRPr>
          </a:p>
        </p:txBody>
      </p:sp>
      <p:sp>
        <p:nvSpPr>
          <p:cNvPr id="8207" name="AutoShape 5" descr="Dotted grid"/>
          <p:cNvSpPr>
            <a:spLocks noChangeArrowheads="1"/>
          </p:cNvSpPr>
          <p:nvPr/>
        </p:nvSpPr>
        <p:spPr bwMode="auto">
          <a:xfrm>
            <a:off x="4572000" y="2358736"/>
            <a:ext cx="4267200" cy="1222664"/>
          </a:xfrm>
          <a:prstGeom prst="roundRect">
            <a:avLst>
              <a:gd name="adj" fmla="val 16667"/>
            </a:avLst>
          </a:prstGeom>
          <a:pattFill prst="dotGrid">
            <a:fgClr>
              <a:srgbClr val="FF99FF"/>
            </a:fgClr>
            <a:bgClr>
              <a:schemeClr val="bg1"/>
            </a:bgClr>
          </a:pattFill>
          <a:ln w="9525">
            <a:solidFill>
              <a:srgbClr val="0000FF"/>
            </a:solidFill>
            <a:round/>
            <a:headEnd/>
            <a:tailEnd/>
          </a:ln>
        </p:spPr>
        <p:txBody>
          <a:bodyPr/>
          <a:lstStyle/>
          <a:p>
            <a:pPr marL="63500" indent="-63500">
              <a:spcBef>
                <a:spcPct val="20000"/>
              </a:spcBef>
            </a:pPr>
            <a:r>
              <a:rPr lang="en-US" sz="2600">
                <a:latin typeface="Times New Roman" pitchFamily="18" charset="0"/>
                <a:cs typeface="Times New Roman" pitchFamily="18" charset="0"/>
              </a:rPr>
              <a:t>      </a:t>
            </a:r>
            <a:r>
              <a:rPr lang="en-US" sz="2800" smtClean="0">
                <a:latin typeface="Times New Roman" pitchFamily="18" charset="0"/>
                <a:cs typeface="Times New Roman" pitchFamily="18" charset="0"/>
              </a:rPr>
              <a:t>Quản lý tập trung, quan liêu, bao cấp </a:t>
            </a:r>
            <a:endParaRPr lang="en-US" sz="2800">
              <a:latin typeface="Times New Roman" pitchFamily="18" charset="0"/>
              <a:cs typeface="Times New Roman" pitchFamily="18" charset="0"/>
            </a:endParaRPr>
          </a:p>
        </p:txBody>
      </p:sp>
      <p:sp>
        <p:nvSpPr>
          <p:cNvPr id="8209" name="AutoShape 5" descr="Dotted grid"/>
          <p:cNvSpPr>
            <a:spLocks noChangeArrowheads="1"/>
          </p:cNvSpPr>
          <p:nvPr/>
        </p:nvSpPr>
        <p:spPr bwMode="auto">
          <a:xfrm>
            <a:off x="4800600" y="5257800"/>
            <a:ext cx="4191000" cy="1066800"/>
          </a:xfrm>
          <a:prstGeom prst="roundRect">
            <a:avLst>
              <a:gd name="adj" fmla="val 16667"/>
            </a:avLst>
          </a:prstGeom>
          <a:pattFill prst="dotGrid">
            <a:fgClr>
              <a:srgbClr val="FF99FF"/>
            </a:fgClr>
            <a:bgClr>
              <a:schemeClr val="bg1"/>
            </a:bgClr>
          </a:pattFill>
          <a:ln w="9525">
            <a:solidFill>
              <a:srgbClr val="0000FF"/>
            </a:solidFill>
            <a:round/>
            <a:headEnd/>
            <a:tailEnd/>
          </a:ln>
        </p:spPr>
        <p:txBody>
          <a:bodyPr/>
          <a:lstStyle/>
          <a:p>
            <a:pPr marL="342900" indent="-342900">
              <a:spcBef>
                <a:spcPct val="20000"/>
              </a:spcBef>
            </a:pPr>
            <a:r>
              <a:rPr lang="en-US" sz="2600" smtClean="0">
                <a:latin typeface="Times New Roman" pitchFamily="18" charset="0"/>
                <a:cs typeface="Times New Roman" pitchFamily="18" charset="0"/>
              </a:rPr>
              <a:t>Kinh tế thị trường định hướng XHCN</a:t>
            </a:r>
            <a:endParaRPr lang="en-US" sz="3200">
              <a:latin typeface="Times New Roman" pitchFamily="18" charset="0"/>
              <a:cs typeface="Times New Roman" pitchFamily="18" charset="0"/>
            </a:endParaRPr>
          </a:p>
        </p:txBody>
      </p:sp>
      <p:grpSp>
        <p:nvGrpSpPr>
          <p:cNvPr id="2" name="Group 12"/>
          <p:cNvGrpSpPr>
            <a:grpSpLocks/>
          </p:cNvGrpSpPr>
          <p:nvPr/>
        </p:nvGrpSpPr>
        <p:grpSpPr bwMode="auto">
          <a:xfrm rot="-5400000">
            <a:off x="-228600" y="3810000"/>
            <a:ext cx="1752600" cy="685800"/>
            <a:chOff x="2592" y="768"/>
            <a:chExt cx="768" cy="768"/>
          </a:xfrm>
        </p:grpSpPr>
        <p:sp>
          <p:nvSpPr>
            <p:cNvPr id="17" name="Freeform 8"/>
            <p:cNvSpPr>
              <a:spLocks/>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a:extLst/>
          </p:spPr>
          <p:txBody>
            <a:bodyPr/>
            <a:lstStyle/>
            <a:p>
              <a:pPr>
                <a:defRPr/>
              </a:pPr>
              <a:endParaRPr lang="en-US">
                <a:latin typeface="Arial" charset="0"/>
                <a:cs typeface="+mn-cs"/>
              </a:endParaRPr>
            </a:p>
          </p:txBody>
        </p:sp>
        <p:sp>
          <p:nvSpPr>
            <p:cNvPr id="18" name="Freeform 10"/>
            <p:cNvSpPr>
              <a:spLocks/>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p:spPr>
          <p:txBody>
            <a:bodyPr/>
            <a:lstStyle/>
            <a:p>
              <a:pPr>
                <a:defRPr/>
              </a:pPr>
              <a:endParaRPr lang="en-US">
                <a:latin typeface="Arial" charset="0"/>
                <a:cs typeface="+mn-cs"/>
              </a:endParaRPr>
            </a:p>
          </p:txBody>
        </p:sp>
      </p:grpSp>
      <p:cxnSp>
        <p:nvCxnSpPr>
          <p:cNvPr id="7" name="Straight Arrow Connector 6"/>
          <p:cNvCxnSpPr/>
          <p:nvPr/>
        </p:nvCxnSpPr>
        <p:spPr>
          <a:xfrm>
            <a:off x="3733800" y="2821632"/>
            <a:ext cx="6096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505200" y="5636567"/>
            <a:ext cx="12954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164157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500"/>
                                        <p:tgtEl>
                                          <p:spTgt spid="10"/>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
                                        <p:tgtEl>
                                          <p:spTgt spid="11"/>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207"/>
                                        </p:tgtEl>
                                        <p:attrNameLst>
                                          <p:attrName>style.visibility</p:attrName>
                                        </p:attrNameLst>
                                      </p:cBhvr>
                                      <p:to>
                                        <p:strVal val="visible"/>
                                      </p:to>
                                    </p:set>
                                    <p:animEffect transition="in" filter="box(in)">
                                      <p:cBhvr>
                                        <p:cTn id="16" dur="500"/>
                                        <p:tgtEl>
                                          <p:spTgt spid="8207"/>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209"/>
                                        </p:tgtEl>
                                        <p:attrNameLst>
                                          <p:attrName>style.visibility</p:attrName>
                                        </p:attrNameLst>
                                      </p:cBhvr>
                                      <p:to>
                                        <p:strVal val="visible"/>
                                      </p:to>
                                    </p:set>
                                    <p:animEffect transition="in" filter="box(in)">
                                      <p:cBhvr>
                                        <p:cTn id="19" dur="500"/>
                                        <p:tgtEl>
                                          <p:spTgt spid="820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 presetClass="entr" presetSubtype="1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heckerboard(across)">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7" grpId="0" animBg="1"/>
      <p:bldP spid="820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Autofit/>
          </a:bodyPr>
          <a:lstStyle/>
          <a:p>
            <a:r>
              <a:rPr lang="nl-NL" sz="2600" i="1">
                <a:solidFill>
                  <a:srgbClr val="FF0000"/>
                </a:solidFill>
                <a:latin typeface="Times New Roman" pitchFamily="18" charset="0"/>
                <a:cs typeface="Times New Roman" pitchFamily="18" charset="0"/>
              </a:rPr>
              <a:t>2.3. Xây dựng nền văn hóa tiên tiến, đậm đà bản sắc dân tộc; xây dựng con người, nâng cao đời sống nhân dân, thực hiện tiến bộ và công bằng xã hội</a:t>
            </a:r>
            <a:r>
              <a:rPr lang="en-US" sz="2600" b="1">
                <a:solidFill>
                  <a:srgbClr val="FF0000"/>
                </a:solidFill>
                <a:latin typeface="Times New Roman" pitchFamily="18" charset="0"/>
                <a:cs typeface="Times New Roman" pitchFamily="18" charset="0"/>
              </a:rPr>
              <a:t/>
            </a:r>
            <a:br>
              <a:rPr lang="en-US" sz="2600" b="1">
                <a:solidFill>
                  <a:srgbClr val="FF0000"/>
                </a:solidFill>
                <a:latin typeface="Times New Roman" pitchFamily="18" charset="0"/>
                <a:cs typeface="Times New Roman" pitchFamily="18" charset="0"/>
              </a:rPr>
            </a:br>
            <a:endParaRPr lang="en-US" sz="260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marL="0" indent="0" algn="just">
              <a:buNone/>
            </a:pPr>
            <a:r>
              <a:rPr lang="nl-NL" sz="2400">
                <a:latin typeface="Times New Roman" pitchFamily="18" charset="0"/>
                <a:cs typeface="Times New Roman" pitchFamily="18" charset="0"/>
              </a:rPr>
              <a:t>Mục tiêu của phương hướng này là nhằm quản lý xã hội, phát triển xã hội trong sự hài hòa các quan hệ xã hội, ngăn chặn, giải quyết có hiệu quả những vấn đề xã hội bức xúc</a:t>
            </a:r>
            <a:endParaRPr lang="en-US" sz="2400">
              <a:latin typeface="Times New Roman" pitchFamily="18" charset="0"/>
              <a:cs typeface="Times New Roman" pitchFamily="18" charset="0"/>
            </a:endParaRPr>
          </a:p>
        </p:txBody>
      </p:sp>
      <p:pic>
        <p:nvPicPr>
          <p:cNvPr id="1026" name="Picture 2" descr="Kết quả hình ảnh cho nền văn hóa tiên tiến đậm đà bản s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2895600"/>
            <a:ext cx="4274456" cy="373017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895600"/>
            <a:ext cx="3810000"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83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2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2016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1905000" y="5029200"/>
            <a:ext cx="381000" cy="381000"/>
            <a:chOff x="2078" y="1680"/>
            <a:chExt cx="1615" cy="1615"/>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6" name="Oval 64"/>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8" name="Oval 66"/>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1752600" y="2743200"/>
            <a:ext cx="381000" cy="381000"/>
            <a:chOff x="2078" y="1680"/>
            <a:chExt cx="1615" cy="1615"/>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0" name="Oval 71"/>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2" name="Oval 73"/>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415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a:solidFill>
                  <a:srgbClr val="FFFF00"/>
                </a:solidFill>
                <a:latin typeface="Times New Roman" pitchFamily="18" charset="0"/>
                <a:cs typeface="Times New Roman" pitchFamily="18" charset="0"/>
              </a:rPr>
              <a:t>2.4. Đảm bảo vững chắc quốc phòng, an ninh quốc gia, trật tự, an toàn xã hội</a:t>
            </a:r>
            <a:endParaRPr lang="en-US" sz="2400" b="1">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2133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2438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514600" y="1981200"/>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smtClean="0">
                <a:latin typeface="Times New Roman" pitchFamily="18" charset="0"/>
                <a:cs typeface="Times New Roman" pitchFamily="18" charset="0"/>
              </a:rPr>
              <a:t>Nhằm phát </a:t>
            </a:r>
            <a:r>
              <a:rPr lang="nl-NL" sz="2400">
                <a:latin typeface="Times New Roman" pitchFamily="18" charset="0"/>
                <a:cs typeface="Times New Roman" pitchFamily="18" charset="0"/>
              </a:rPr>
              <a:t>huy sức mạnh tổng hợp của toàn dân tộc, tranh thủ sự ủng hộ quốc tế để bảo vệ</a:t>
            </a:r>
            <a:endParaRPr lang="en-US" sz="2400">
              <a:latin typeface="Times New Roman" pitchFamily="18" charset="0"/>
              <a:cs typeface="Times New Roman" pitchFamily="18" charset="0"/>
            </a:endParaRPr>
          </a:p>
        </p:txBody>
      </p:sp>
      <p:sp>
        <p:nvSpPr>
          <p:cNvPr id="18444" name="TextBox 42"/>
          <p:cNvSpPr txBox="1">
            <a:spLocks noChangeArrowheads="1"/>
          </p:cNvSpPr>
          <p:nvPr/>
        </p:nvSpPr>
        <p:spPr bwMode="auto">
          <a:xfrm>
            <a:off x="2667000" y="4419600"/>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a:latin typeface="Times New Roman" pitchFamily="18" charset="0"/>
                <a:cs typeface="Times New Roman" pitchFamily="18" charset="0"/>
              </a:rPr>
              <a:t>Nâng cao ý thức trách nhiệm của toàn Đảng, toàn dân, toàn quân đối với nhiệm vụ bảo vệ Tổ quốc</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9095486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458200" cy="960438"/>
          </a:xfrm>
        </p:spPr>
        <p:txBody>
          <a:bodyPr>
            <a:noAutofit/>
          </a:bodyPr>
          <a:lstStyle/>
          <a:p>
            <a:r>
              <a:rPr lang="nl-NL" sz="2400" i="1">
                <a:solidFill>
                  <a:srgbClr val="FF0000"/>
                </a:solidFill>
                <a:latin typeface="Times New Roman" pitchFamily="18" charset="0"/>
                <a:cs typeface="Times New Roman" pitchFamily="18" charset="0"/>
              </a:rPr>
              <a:t>2.5. Thực hiện đường lối đối ngoại độc lập, tự chủ, hòa bình, hữu nghị, hợp tác và phát triển; chủ động và tích cực hội nhập quốc tế</a:t>
            </a:r>
            <a:r>
              <a:rPr lang="en-US" sz="2400" b="1">
                <a:solidFill>
                  <a:srgbClr val="FF0000"/>
                </a:solidFill>
              </a:rPr>
              <a:t/>
            </a:r>
            <a:br>
              <a:rPr lang="en-US" sz="2400" b="1">
                <a:solidFill>
                  <a:srgbClr val="FF0000"/>
                </a:solidFill>
              </a:rPr>
            </a:br>
            <a:endParaRPr lang="en-US" sz="2400">
              <a:solidFill>
                <a:srgbClr val="FF0000"/>
              </a:solidFill>
            </a:endParaRPr>
          </a:p>
        </p:txBody>
      </p:sp>
      <p:sp>
        <p:nvSpPr>
          <p:cNvPr id="3" name="Content Placeholder 2"/>
          <p:cNvSpPr>
            <a:spLocks noGrp="1"/>
          </p:cNvSpPr>
          <p:nvPr>
            <p:ph idx="1"/>
          </p:nvPr>
        </p:nvSpPr>
        <p:spPr>
          <a:xfrm>
            <a:off x="457200" y="4800600"/>
            <a:ext cx="3886200" cy="1325563"/>
          </a:xfrm>
        </p:spPr>
        <p:txBody>
          <a:bodyPr>
            <a:normAutofit fontScale="55000" lnSpcReduction="20000"/>
          </a:bodyPr>
          <a:lstStyle/>
          <a:p>
            <a:pPr marL="0" indent="0">
              <a:buNone/>
            </a:pPr>
            <a:r>
              <a:rPr lang="en-US" smtClean="0"/>
              <a:t>Thực lực là cái chiêng mà ngoại giao là cái tiếng. Chiêng có to tiếng mới lớn.</a:t>
            </a:r>
          </a:p>
          <a:p>
            <a:pPr marL="0" indent="0">
              <a:buNone/>
            </a:pPr>
            <a:r>
              <a:rPr lang="en-US"/>
              <a:t> </a:t>
            </a:r>
            <a:r>
              <a:rPr lang="en-US" smtClean="0"/>
              <a:t>                                               Hồ Chí Minh</a:t>
            </a:r>
            <a:endParaRPr lang="en-US"/>
          </a:p>
        </p:txBody>
      </p:sp>
      <p:pic>
        <p:nvPicPr>
          <p:cNvPr id="3074" name="Picture 2" descr="Kết quả hình ảnh cho đối ngoại độc lập tự chủ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295400"/>
            <a:ext cx="3962400" cy="30480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Kết quả hình ảnh cho đối ngoại quốc phòng 2019"/>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Kết quả hình ảnh cho đối ngoại quốc phòng 2019"/>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Kết quả hình ảnh cho đối ngoại quốc phòng 2019"/>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2" name="Picture 10" descr="Kết quả hình ảnh cho đối ngo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1" y="1600200"/>
            <a:ext cx="4403724" cy="4208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2790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2700" i="1">
                <a:solidFill>
                  <a:srgbClr val="FF0000"/>
                </a:solidFill>
                <a:latin typeface="Times New Roman" pitchFamily="18" charset="0"/>
                <a:cs typeface="Times New Roman" pitchFamily="18" charset="0"/>
              </a:rPr>
              <a:t>2.6. Xây dựng nền dân chủ xã hội chủ nghĩa, thực hiện đại đoàn kết dân tộc, tăng cường và mở rộng mặt trận dân tộc thống nhất</a:t>
            </a:r>
            <a:r>
              <a:rPr lang="en-US" b="1">
                <a:solidFill>
                  <a:srgbClr val="FF0000"/>
                </a:solidFill>
              </a:rPr>
              <a:t/>
            </a:r>
            <a:br>
              <a:rPr lang="en-US" b="1">
                <a:solidFill>
                  <a:srgbClr val="FF0000"/>
                </a:solidFill>
              </a:rPr>
            </a:br>
            <a:endParaRPr lang="en-US">
              <a:solidFill>
                <a:srgbClr val="FF0000"/>
              </a:solidFill>
            </a:endParaRPr>
          </a:p>
        </p:txBody>
      </p:sp>
      <p:sp>
        <p:nvSpPr>
          <p:cNvPr id="3" name="Content Placeholder 2"/>
          <p:cNvSpPr>
            <a:spLocks noGrp="1"/>
          </p:cNvSpPr>
          <p:nvPr>
            <p:ph idx="1"/>
          </p:nvPr>
        </p:nvSpPr>
        <p:spPr>
          <a:xfrm>
            <a:off x="304800" y="1600200"/>
            <a:ext cx="8382000" cy="4525963"/>
          </a:xfrm>
        </p:spPr>
        <p:txBody>
          <a:bodyPr>
            <a:normAutofit/>
          </a:bodyPr>
          <a:lstStyle/>
          <a:p>
            <a:pPr algn="just"/>
            <a:r>
              <a:rPr lang="nl-NL" sz="2400">
                <a:latin typeface="Times New Roman" pitchFamily="18" charset="0"/>
                <a:cs typeface="Times New Roman" pitchFamily="18" charset="0"/>
              </a:rPr>
              <a:t>Thể chế hóa và nâng cao chất lượng các hình thức thực hiện dân chủ trực tiếp và </a:t>
            </a:r>
            <a:r>
              <a:rPr lang="nl-NL" sz="2400">
                <a:latin typeface="Times New Roman" pitchFamily="18" charset="0"/>
                <a:cs typeface="Times New Roman" pitchFamily="18" charset="0"/>
              </a:rPr>
              <a:t>gián </a:t>
            </a:r>
            <a:r>
              <a:rPr lang="nl-NL" sz="2400" smtClean="0">
                <a:latin typeface="Times New Roman" pitchFamily="18" charset="0"/>
                <a:cs typeface="Times New Roman" pitchFamily="18" charset="0"/>
              </a:rPr>
              <a:t>tiếp</a:t>
            </a:r>
          </a:p>
          <a:p>
            <a:pPr algn="just"/>
            <a:r>
              <a:rPr lang="nl-NL" sz="2400">
                <a:latin typeface="Times New Roman" pitchFamily="18" charset="0"/>
                <a:cs typeface="Times New Roman" pitchFamily="18" charset="0"/>
              </a:rPr>
              <a:t>Đại hội XII của Đảng coi đại đoàn kết toàn dân tộc là đường lối chiến lược của cách mạng nước ta, là động lực và nguồn lực to lớn trong xây dựng và bảo vệ Tổ quốc. </a:t>
            </a:r>
            <a:endParaRPr lang="en-US" sz="2400">
              <a:latin typeface="Times New Roman" pitchFamily="18" charset="0"/>
              <a:cs typeface="Times New Roman" pitchFamily="18" charset="0"/>
            </a:endParaRPr>
          </a:p>
        </p:txBody>
      </p:sp>
      <p:pic>
        <p:nvPicPr>
          <p:cNvPr id="6146" name="Picture 2" descr="Kết quả hình ảnh cho đoàn kết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3657600"/>
            <a:ext cx="4324350" cy="309562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ầu c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886200"/>
            <a:ext cx="3792683"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5330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2700" i="1">
                <a:solidFill>
                  <a:srgbClr val="FF0000"/>
                </a:solidFill>
                <a:latin typeface="Times New Roman" pitchFamily="18" charset="0"/>
                <a:cs typeface="Times New Roman" pitchFamily="18" charset="0"/>
              </a:rPr>
              <a:t>2.7. Xây dựng Nhà nước pháp quyền xã hội chủ nghĩa của nhân dân, do nhân dân, vì nhân dân</a:t>
            </a:r>
            <a:r>
              <a:rPr lang="en-US" b="1"/>
              <a:t/>
            </a:r>
            <a:br>
              <a:rPr lang="en-US" b="1"/>
            </a:br>
            <a:endParaRPr lang="en-US"/>
          </a:p>
        </p:txBody>
      </p:sp>
      <p:sp>
        <p:nvSpPr>
          <p:cNvPr id="3" name="Content Placeholder 2"/>
          <p:cNvSpPr>
            <a:spLocks noGrp="1"/>
          </p:cNvSpPr>
          <p:nvPr>
            <p:ph idx="1"/>
          </p:nvPr>
        </p:nvSpPr>
        <p:spPr/>
        <p:txBody>
          <a:bodyPr/>
          <a:lstStyle/>
          <a:p>
            <a:endParaRPr lang="en-US"/>
          </a:p>
        </p:txBody>
      </p:sp>
      <p:pic>
        <p:nvPicPr>
          <p:cNvPr id="5122"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447800"/>
            <a:ext cx="8077199"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679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3100" i="1">
                <a:latin typeface="Times New Roman" pitchFamily="18" charset="0"/>
                <a:cs typeface="Times New Roman" pitchFamily="18" charset="0"/>
              </a:rPr>
              <a:t>2.8. Xây dựng Đảng trong sạch, vững mạnh</a:t>
            </a:r>
            <a:r>
              <a:rPr lang="en-US" b="1"/>
              <a:t/>
            </a:r>
            <a:br>
              <a:rPr lang="en-US" b="1"/>
            </a:br>
            <a:endParaRPr lang="en-US"/>
          </a:p>
        </p:txBody>
      </p:sp>
      <p:sp>
        <p:nvSpPr>
          <p:cNvPr id="3" name="Content Placeholder 2"/>
          <p:cNvSpPr>
            <a:spLocks noGrp="1"/>
          </p:cNvSpPr>
          <p:nvPr>
            <p:ph idx="1"/>
          </p:nvPr>
        </p:nvSpPr>
        <p:spPr/>
        <p:txBody>
          <a:bodyPr>
            <a:normAutofit/>
          </a:bodyPr>
          <a:lstStyle/>
          <a:p>
            <a:pPr algn="just"/>
            <a:r>
              <a:rPr lang="nl-NL" sz="2400">
                <a:latin typeface="Times New Roman" pitchFamily="18" charset="0"/>
                <a:cs typeface="Times New Roman" pitchFamily="18" charset="0"/>
              </a:rPr>
              <a:t>Thường xuyên tự đổi mới, tự chỉnh đốn phải được coi là quy luật tồn tại và phát triển của </a:t>
            </a:r>
            <a:r>
              <a:rPr lang="nl-NL" sz="2400">
                <a:latin typeface="Times New Roman" pitchFamily="18" charset="0"/>
                <a:cs typeface="Times New Roman" pitchFamily="18" charset="0"/>
              </a:rPr>
              <a:t>Đảng</a:t>
            </a:r>
            <a:r>
              <a:rPr lang="nl-NL" sz="2400" smtClean="0">
                <a:latin typeface="Times New Roman" pitchFamily="18" charset="0"/>
                <a:cs typeface="Times New Roman" pitchFamily="18" charset="0"/>
              </a:rPr>
              <a:t>.</a:t>
            </a:r>
            <a:r>
              <a:rPr lang="nl-NL" sz="2400">
                <a:latin typeface="Times New Roman" pitchFamily="18" charset="0"/>
                <a:cs typeface="Times New Roman" pitchFamily="18" charset="0"/>
              </a:rPr>
              <a:t> </a:t>
            </a:r>
            <a:endParaRPr lang="nl-NL" sz="2400" smtClean="0">
              <a:latin typeface="Times New Roman" pitchFamily="18" charset="0"/>
              <a:cs typeface="Times New Roman" pitchFamily="18" charset="0"/>
            </a:endParaRPr>
          </a:p>
          <a:p>
            <a:pPr algn="just"/>
            <a:r>
              <a:rPr lang="nl-NL" sz="2400">
                <a:latin typeface="Times New Roman" pitchFamily="18" charset="0"/>
                <a:cs typeface="Times New Roman" pitchFamily="18" charset="0"/>
              </a:rPr>
              <a:t>Đại hội XII nhấn mạnh xây dựng Đảng về đạo đức, đặt nhiệm vụ tăng cường xây dựng Đảng trong sạch, vững mạnh lên hàng đầu. </a:t>
            </a:r>
            <a:endParaRPr lang="en-US" sz="2400">
              <a:latin typeface="Times New Roman" pitchFamily="18" charset="0"/>
              <a:cs typeface="Times New Roman" pitchFamily="18" charset="0"/>
            </a:endParaRPr>
          </a:p>
        </p:txBody>
      </p:sp>
      <p:pic>
        <p:nvPicPr>
          <p:cNvPr id="4098" name="Picture 2" descr="Kết quả hình ảnh cho xây dựng đảng trong sạch vững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0" y="3581400"/>
            <a:ext cx="3994878" cy="297180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Kết quả hình ảnh cho xây dựng đảng trong sạch vững mạ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855" y="3581400"/>
            <a:ext cx="4481945" cy="2951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6324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TotalTime>
  <Words>1213</Words>
  <Application>Microsoft Office PowerPoint</Application>
  <PresentationFormat>On-screen Show (4:3)</PresentationFormat>
  <Paragraphs>62</Paragraphs>
  <Slides>23</Slides>
  <Notes>4</Notes>
  <HiddenSlides>0</HiddenSlides>
  <MMClips>1</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1. Đặc trưng của chủ nghĩa xã hội ở Việt Nam </vt:lpstr>
      <vt:lpstr>- Theo quan điểm của Chủ tịch Hồ Chí Minh</vt:lpstr>
      <vt:lpstr> 1.1. Dân giàu, nước mạnh, dân chủ, công bằng, văn minh </vt:lpstr>
      <vt:lpstr>- Dân giàu, nước mạnh, xã hội dân chủ, công bằng, văn minh có mối quan hệ không tách rời nhau, bổ sung cho nhau</vt:lpstr>
      <vt:lpstr>  1.2. Do nhân dân làm chủ  </vt:lpstr>
      <vt:lpstr>PowerPoint Presentation</vt:lpstr>
      <vt:lpstr>1.3 Có nền kinh tế phát triển cao dựa trên lực lượng sản xuất hiện đại và quan hệ sản xuất tiến bộ phù hợp. </vt:lpstr>
      <vt:lpstr>Quan hệ sản xuất tiến bộ phù hợp là quan hệ sản xuất được xét trong chỉnh thể trên cả ba mặt: quan hệ sở hữu, quan hệ quản lý, quan hệ phân phối </vt:lpstr>
      <vt:lpstr>PowerPoint Presentation</vt:lpstr>
      <vt:lpstr>1.5.Con người có cuộc sống ấm no, tự do, hạnh phúc, có điều kiện phát triển toàn diện</vt:lpstr>
      <vt:lpstr>Xã hội xã hội chủ nghĩa chính là nơi: sự phát triển tự do của mỗi người là điều kiện cho sự phát triển tự do của tất cả mọi người</vt:lpstr>
      <vt:lpstr>1.6. Các dân tộc trong cộng đồng Việt Nam bình đẳng, đoàn kết, tôn trọng và giúp đỡ nhau cùng phát triển </vt:lpstr>
      <vt:lpstr>PowerPoint Presentation</vt:lpstr>
      <vt:lpstr>1.8.Có quan hệ hữu nghị và hợp tác với các nước trên thế giới</vt:lpstr>
      <vt:lpstr>2. Phương hướng xây dựng xã hội xã hội chủ nghĩa ở Việt Nam </vt:lpstr>
      <vt:lpstr>2.2. Phát triển nên kinh tế thị trường định hướng xã hội chủ nghĩa </vt:lpstr>
      <vt:lpstr>2.3. Xây dựng nền văn hóa tiên tiến, đậm đà bản sắc dân tộc; xây dựng con người, nâng cao đời sống nhân dân, thực hiện tiến bộ và công bằng xã hội </vt:lpstr>
      <vt:lpstr>PowerPoint Presentation</vt:lpstr>
      <vt:lpstr>2.5. Thực hiện đường lối đối ngoại độc lập, tự chủ, hòa bình, hữu nghị, hợp tác và phát triển; chủ động và tích cực hội nhập quốc tế </vt:lpstr>
      <vt:lpstr>2.6. Xây dựng nền dân chủ xã hội chủ nghĩa, thực hiện đại đoàn kết dân tộc, tăng cường và mở rộng mặt trận dân tộc thống nhất </vt:lpstr>
      <vt:lpstr>2.7. Xây dựng Nhà nước pháp quyền xã hội chủ nghĩa của nhân dân, do nhân dân, vì nhân dân </vt:lpstr>
      <vt:lpstr>2.8. Xây dựng Đảng trong sạch, vững mạnh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16</cp:revision>
  <dcterms:created xsi:type="dcterms:W3CDTF">2019-12-15T02:18:54Z</dcterms:created>
  <dcterms:modified xsi:type="dcterms:W3CDTF">2019-12-15T08:30:04Z</dcterms:modified>
</cp:coreProperties>
</file>